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7"/>
  </p:notesMasterIdLst>
  <p:sldIdLst>
    <p:sldId id="256" r:id="rId2"/>
    <p:sldId id="257" r:id="rId3"/>
    <p:sldId id="258" r:id="rId4"/>
    <p:sldId id="259" r:id="rId5"/>
    <p:sldId id="260" r:id="rId6"/>
  </p:sldIdLst>
  <p:sldSz cx="9144000" cy="5143500" type="screen16x9"/>
  <p:notesSz cx="6858000" cy="9144000"/>
  <p:embeddedFontLst>
    <p:embeddedFont>
      <p:font typeface="Lato" panose="020F0502020204030203" pitchFamily="34" charset="77"/>
      <p:regular r:id="rId8"/>
      <p:bold r:id="rId9"/>
      <p:italic r:id="rId10"/>
      <p:boldItalic r:id="rId11"/>
    </p:embeddedFont>
    <p:embeddedFont>
      <p:font typeface="Lato Light" panose="020F0302020204030203" pitchFamily="34" charset="77"/>
      <p:regular r:id="rId12"/>
      <p:bold r:id="rId13"/>
      <p:italic r:id="rId14"/>
      <p:boldItalic r:id="rId1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188"/>
    <p:restoredTop sz="94694"/>
  </p:normalViewPr>
  <p:slideViewPr>
    <p:cSldViewPr snapToGrid="0">
      <p:cViewPr varScale="1">
        <p:scale>
          <a:sx n="156" d="100"/>
          <a:sy n="156" d="100"/>
        </p:scale>
        <p:origin x="808" y="16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font" Target="fonts/font5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font" Target="fonts/font8.fntdata"/><Relationship Id="rId10" Type="http://schemas.openxmlformats.org/officeDocument/2006/relationships/font" Target="fonts/font3.fntdata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3" name="Google Shape;6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2" name="Google Shape;7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8" name="Google Shape;7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5" name="Google Shape;85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2" name="Google Shape;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1850700"/>
            <a:ext cx="9144000" cy="15963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311700" y="1939850"/>
            <a:ext cx="8520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Lato Light"/>
              <a:buNone/>
              <a:defRPr sz="5200">
                <a:latin typeface="Lato Light"/>
                <a:ea typeface="Lato Light"/>
                <a:cs typeface="Lato Light"/>
                <a:sym typeface="Lato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5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 sz="2800">
                <a:latin typeface="Lato"/>
                <a:ea typeface="Lato"/>
                <a:cs typeface="Lato"/>
                <a:sym typeface="La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54" name="Google Shape;54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2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7" name="Google Shape;57;p12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8" name="Google Shape;58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134400"/>
            <a:ext cx="9144000" cy="5727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311700" y="134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body" idx="1"/>
          </p:nvPr>
        </p:nvSpPr>
        <p:spPr>
          <a:xfrm>
            <a:off x="311700" y="804575"/>
            <a:ext cx="8520600" cy="3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b="1"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AUTOLAYOUT_1">
    <p:bg>
      <p:bgPr>
        <a:solidFill>
          <a:srgbClr val="FFFFFF"/>
        </a:solid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21;p4"/>
          <p:cNvSpPr/>
          <p:nvPr/>
        </p:nvSpPr>
        <p:spPr>
          <a:xfrm>
            <a:off x="4574400" y="0"/>
            <a:ext cx="4569600" cy="51435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22;p4"/>
          <p:cNvSpPr/>
          <p:nvPr/>
        </p:nvSpPr>
        <p:spPr>
          <a:xfrm>
            <a:off x="4844700" y="1040701"/>
            <a:ext cx="4031700" cy="30621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rgbClr val="BDBDBD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2941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4"/>
          <p:cNvSpPr txBox="1">
            <a:spLocks noGrp="1"/>
          </p:cNvSpPr>
          <p:nvPr>
            <p:ph type="title"/>
          </p:nvPr>
        </p:nvSpPr>
        <p:spPr>
          <a:xfrm>
            <a:off x="291875" y="406900"/>
            <a:ext cx="3978000" cy="138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b="1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b="1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b="1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b="1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b="1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b="1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b="1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b="1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body" idx="1"/>
          </p:nvPr>
        </p:nvSpPr>
        <p:spPr>
          <a:xfrm>
            <a:off x="291950" y="1854951"/>
            <a:ext cx="3978000" cy="25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  <a:defRPr sz="1600" b="1">
                <a:solidFill>
                  <a:schemeClr val="dk2"/>
                </a:solidFill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>
            <a:spLocks noGrp="1"/>
          </p:cNvSpPr>
          <p:nvPr>
            <p:ph type="body" idx="1"/>
          </p:nvPr>
        </p:nvSpPr>
        <p:spPr>
          <a:xfrm>
            <a:off x="311700" y="826200"/>
            <a:ext cx="3999900" cy="3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 b="1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body" idx="2"/>
          </p:nvPr>
        </p:nvSpPr>
        <p:spPr>
          <a:xfrm>
            <a:off x="4832400" y="826200"/>
            <a:ext cx="3999900" cy="3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 b="1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134400"/>
            <a:ext cx="9144000" cy="5727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311700" y="134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" name="Google Shape;37;p7"/>
          <p:cNvSpPr/>
          <p:nvPr/>
        </p:nvSpPr>
        <p:spPr>
          <a:xfrm>
            <a:off x="0" y="134400"/>
            <a:ext cx="9144000" cy="5727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38;p7"/>
          <p:cNvSpPr txBox="1">
            <a:spLocks noGrp="1"/>
          </p:cNvSpPr>
          <p:nvPr>
            <p:ph type="title"/>
          </p:nvPr>
        </p:nvSpPr>
        <p:spPr>
          <a:xfrm>
            <a:off x="311700" y="134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1" name="Google Shape;41;p8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9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" name="Google Shape;48;p10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9" name="Google Shape;49;p10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0" name="Google Shape;50;p10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1" name="Google Shape;51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Lato"/>
              <a:buChar char="●"/>
              <a:defRPr sz="18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developer.mozilla.org/en-US/docs/Web/CSS/CSS_Grid_Layout/Basic_Concepts_of_Grid_Layout" TargetMode="External"/><Relationship Id="rId3" Type="http://schemas.openxmlformats.org/officeDocument/2006/relationships/hyperlink" Target="https://developer.mozilla.org/en-US/docs/Web/CSS" TargetMode="External"/><Relationship Id="rId7" Type="http://schemas.openxmlformats.org/officeDocument/2006/relationships/hyperlink" Target="https://www.freecodecamp.org/news/learn-css-grid-in-5-minutes-f582e87b1228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eveloper.mozilla.org/en-US/docs/Web/CSS/CSS_Grid_Layout" TargetMode="External"/><Relationship Id="rId5" Type="http://schemas.openxmlformats.org/officeDocument/2006/relationships/hyperlink" Target="https://developer.mozilla.org/en-US/docs/Web/CSS/Pseudo-classes" TargetMode="External"/><Relationship Id="rId10" Type="http://schemas.openxmlformats.org/officeDocument/2006/relationships/hyperlink" Target="https://youtu.be/uuOXPWCh-6o" TargetMode="External"/><Relationship Id="rId4" Type="http://schemas.openxmlformats.org/officeDocument/2006/relationships/hyperlink" Target="https://developer.mozilla.org/en-US/docs/Learn/Getting_started_with_the_web/CSS_basics" TargetMode="External"/><Relationship Id="rId9" Type="http://schemas.openxmlformats.org/officeDocument/2006/relationships/hyperlink" Target="https://developer.mozilla.org/en-US/docs/Web/CSS/Specificity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>
            <a:spLocks noGrp="1"/>
          </p:cNvSpPr>
          <p:nvPr>
            <p:ph type="ctrTitle"/>
          </p:nvPr>
        </p:nvSpPr>
        <p:spPr>
          <a:xfrm>
            <a:off x="311700" y="1939850"/>
            <a:ext cx="8520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COMPSCI 326</a:t>
            </a:r>
            <a:endParaRPr/>
          </a:p>
        </p:txBody>
      </p:sp>
      <p:sp>
        <p:nvSpPr>
          <p:cNvPr id="66" name="Google Shape;66;p1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5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lnSpcReduction="2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Lecture 08: Basic CSS</a:t>
            </a:r>
            <a:endParaRPr/>
          </a:p>
        </p:txBody>
      </p:sp>
      <p:pic>
        <p:nvPicPr>
          <p:cNvPr id="67" name="Google Shape;67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73538" y="100800"/>
            <a:ext cx="3796924" cy="163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126101" y="3375025"/>
            <a:ext cx="1706198" cy="1710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64400" y="3527326"/>
            <a:ext cx="2718976" cy="147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>
            <a:spLocks noGrp="1"/>
          </p:cNvSpPr>
          <p:nvPr>
            <p:ph type="title"/>
          </p:nvPr>
        </p:nvSpPr>
        <p:spPr>
          <a:xfrm>
            <a:off x="311700" y="134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Resources</a:t>
            </a:r>
            <a:endParaRPr/>
          </a:p>
        </p:txBody>
      </p:sp>
      <p:sp>
        <p:nvSpPr>
          <p:cNvPr id="75" name="Google Shape;75;p15"/>
          <p:cNvSpPr txBox="1">
            <a:spLocks noGrp="1"/>
          </p:cNvSpPr>
          <p:nvPr>
            <p:ph type="body" idx="1"/>
          </p:nvPr>
        </p:nvSpPr>
        <p:spPr>
          <a:xfrm>
            <a:off x="311700" y="804575"/>
            <a:ext cx="8520600" cy="3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dirty="0"/>
              <a:t>MDN Web Docs</a:t>
            </a:r>
            <a:endParaRPr dirty="0"/>
          </a:p>
          <a:p>
            <a:pPr marL="457200" lvl="0" indent="-3429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 b="0" u="sng" dirty="0">
                <a:solidFill>
                  <a:schemeClr val="hlink"/>
                </a:solidFill>
                <a:hlinkClick r:id="rId3"/>
              </a:rPr>
              <a:t>CSS: Cascading Style Sheets</a:t>
            </a:r>
            <a:endParaRPr b="0" dirty="0"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u="sng" dirty="0">
                <a:solidFill>
                  <a:schemeClr val="hlink"/>
                </a:solidFill>
                <a:hlinkClick r:id="rId4"/>
              </a:rPr>
              <a:t>CSS Basics</a:t>
            </a:r>
            <a:endParaRPr b="0" dirty="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0" u="sng" dirty="0">
                <a:solidFill>
                  <a:schemeClr val="hlink"/>
                </a:solidFill>
                <a:hlinkClick r:id="rId5"/>
              </a:rPr>
              <a:t>Pseudo-classes</a:t>
            </a:r>
            <a:endParaRPr b="0" dirty="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0" u="sng" dirty="0">
                <a:solidFill>
                  <a:schemeClr val="hlink"/>
                </a:solidFill>
                <a:hlinkClick r:id="rId6"/>
              </a:rPr>
              <a:t>CSS Grid Layout</a:t>
            </a:r>
            <a:endParaRPr b="0" dirty="0"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u="sng" dirty="0">
                <a:solidFill>
                  <a:schemeClr val="hlink"/>
                </a:solidFill>
                <a:hlinkClick r:id="rId7"/>
              </a:rPr>
              <a:t>Learn CSS Grid in 5 Minutes</a:t>
            </a:r>
            <a:endParaRPr b="0" dirty="0"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u="sng" dirty="0">
                <a:solidFill>
                  <a:schemeClr val="hlink"/>
                </a:solidFill>
                <a:hlinkClick r:id="rId8"/>
              </a:rPr>
              <a:t>Basic Concepts of Grid Layout</a:t>
            </a:r>
            <a:endParaRPr dirty="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0" u="sng" dirty="0">
                <a:solidFill>
                  <a:schemeClr val="hlink"/>
                </a:solidFill>
                <a:hlinkClick r:id="rId9"/>
              </a:rPr>
              <a:t>CSS Specificity</a:t>
            </a:r>
            <a:endParaRPr b="0" dirty="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en" b="0" dirty="0"/>
              <a:t>You can also learn more by watching this:</a:t>
            </a:r>
            <a:endParaRPr b="0" dirty="0"/>
          </a:p>
          <a:p>
            <a:pPr marL="457200" lvl="0" indent="-3429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 b="0" u="sng" dirty="0">
                <a:solidFill>
                  <a:schemeClr val="hlink"/>
                </a:solidFill>
                <a:hlinkClick r:id="rId10"/>
              </a:rPr>
              <a:t>CSS Grid in 100 Seconds</a:t>
            </a:r>
            <a:r>
              <a:rPr lang="en" b="0" dirty="0"/>
              <a:t>, Fireship</a:t>
            </a:r>
            <a:endParaRPr b="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>
            <a:spLocks noGrp="1"/>
          </p:cNvSpPr>
          <p:nvPr>
            <p:ph type="title"/>
          </p:nvPr>
        </p:nvSpPr>
        <p:spPr>
          <a:xfrm>
            <a:off x="291875" y="406900"/>
            <a:ext cx="3978000" cy="138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Today</a:t>
            </a:r>
            <a:endParaRPr/>
          </a:p>
        </p:txBody>
      </p:sp>
      <p:sp>
        <p:nvSpPr>
          <p:cNvPr id="81" name="Google Shape;81;p16"/>
          <p:cNvSpPr txBox="1">
            <a:spLocks noGrp="1"/>
          </p:cNvSpPr>
          <p:nvPr>
            <p:ph type="body" idx="1"/>
          </p:nvPr>
        </p:nvSpPr>
        <p:spPr>
          <a:xfrm>
            <a:off x="291950" y="1854951"/>
            <a:ext cx="3978000" cy="25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600"/>
              <a:buNone/>
            </a:pPr>
            <a:r>
              <a:rPr lang="en" b="0"/>
              <a:t>GOAL (in-class exercise): make a 2x2 checkerboard.</a:t>
            </a:r>
            <a:endParaRPr b="0"/>
          </a:p>
        </p:txBody>
      </p:sp>
      <p:pic>
        <p:nvPicPr>
          <p:cNvPr id="82" name="Google Shape;82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41475" y="1305813"/>
            <a:ext cx="2579350" cy="253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 txBox="1">
            <a:spLocks noGrp="1"/>
          </p:cNvSpPr>
          <p:nvPr>
            <p:ph type="title"/>
          </p:nvPr>
        </p:nvSpPr>
        <p:spPr>
          <a:xfrm>
            <a:off x="291875" y="406900"/>
            <a:ext cx="3978000" cy="138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Later…</a:t>
            </a:r>
            <a:endParaRPr/>
          </a:p>
        </p:txBody>
      </p:sp>
      <p:sp>
        <p:nvSpPr>
          <p:cNvPr id="88" name="Google Shape;88;p17"/>
          <p:cNvSpPr txBox="1">
            <a:spLocks noGrp="1"/>
          </p:cNvSpPr>
          <p:nvPr>
            <p:ph type="body" idx="1"/>
          </p:nvPr>
        </p:nvSpPr>
        <p:spPr>
          <a:xfrm>
            <a:off x="291950" y="1854951"/>
            <a:ext cx="3978000" cy="25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600"/>
              <a:buNone/>
            </a:pPr>
            <a:r>
              <a:rPr lang="en" b="0"/>
              <a:t>Heading towards an 8x8 checkerboard.</a:t>
            </a:r>
            <a:endParaRPr b="0"/>
          </a:p>
        </p:txBody>
      </p:sp>
      <p:pic>
        <p:nvPicPr>
          <p:cNvPr id="89" name="Google Shape;89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67725" y="1209525"/>
            <a:ext cx="2740325" cy="2724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"/>
          <p:cNvSpPr txBox="1">
            <a:spLocks noGrp="1"/>
          </p:cNvSpPr>
          <p:nvPr>
            <p:ph type="title"/>
          </p:nvPr>
        </p:nvSpPr>
        <p:spPr>
          <a:xfrm>
            <a:off x="311700" y="134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 dirty="0"/>
              <a:t>Examples</a:t>
            </a:r>
            <a:endParaRPr dirty="0"/>
          </a:p>
        </p:txBody>
      </p:sp>
      <p:sp>
        <p:nvSpPr>
          <p:cNvPr id="95" name="Google Shape;95;p18"/>
          <p:cNvSpPr txBox="1">
            <a:spLocks noGrp="1"/>
          </p:cNvSpPr>
          <p:nvPr>
            <p:ph type="body" idx="1"/>
          </p:nvPr>
        </p:nvSpPr>
        <p:spPr>
          <a:xfrm>
            <a:off x="311700" y="804575"/>
            <a:ext cx="3157500" cy="3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b="0" dirty="0"/>
              <a:t>Let’s take a look at some examples!</a:t>
            </a:r>
            <a:endParaRPr b="0" dirty="0"/>
          </a:p>
        </p:txBody>
      </p:sp>
      <p:pic>
        <p:nvPicPr>
          <p:cNvPr id="96" name="Google Shape;96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71150" y="2521100"/>
            <a:ext cx="2870851" cy="222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007400" y="1699300"/>
            <a:ext cx="2583124" cy="2577159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296125" y="916321"/>
            <a:ext cx="2634474" cy="26464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im Richards Style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A61C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751</TotalTime>
  <Words>79</Words>
  <Application>Microsoft Macintosh PowerPoint</Application>
  <PresentationFormat>On-screen Show (16:9)</PresentationFormat>
  <Paragraphs>19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Lato</vt:lpstr>
      <vt:lpstr>Lato Light</vt:lpstr>
      <vt:lpstr>Arial</vt:lpstr>
      <vt:lpstr>Tim Richards Style</vt:lpstr>
      <vt:lpstr>COMPSCI 326</vt:lpstr>
      <vt:lpstr>Resources</vt:lpstr>
      <vt:lpstr>Today</vt:lpstr>
      <vt:lpstr>Later…</vt:lpstr>
      <vt:lpstr>Examples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COMPSCI 326</dc:title>
  <cp:lastModifiedBy>Timothy Richards</cp:lastModifiedBy>
  <cp:revision>2</cp:revision>
  <dcterms:modified xsi:type="dcterms:W3CDTF">2023-03-08T04:25:23Z</dcterms:modified>
</cp:coreProperties>
</file>